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59" r:id="rId4"/>
    <p:sldId id="272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63" r:id="rId13"/>
    <p:sldId id="281" r:id="rId14"/>
    <p:sldId id="282" r:id="rId15"/>
    <p:sldId id="283" r:id="rId16"/>
    <p:sldId id="273" r:id="rId1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70" d="100"/>
          <a:sy n="70" d="100"/>
        </p:scale>
        <p:origin x="-9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3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53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27F4B5F-B430-4DA4-A815-67BE9FFC0C62}" type="datetimeFigureOut">
              <a:rPr lang="en-US" smtClean="0"/>
              <a:pPr/>
              <a:t>6/2/2011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0768915-A327-4AA6-9E73-AEFEB3483B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0"/>
            <a:ext cx="6400800" cy="1752600"/>
          </a:xfrm>
        </p:spPr>
        <p:txBody>
          <a:bodyPr/>
          <a:lstStyle>
            <a:lvl1pPr marL="0" indent="0" algn="ctr">
              <a:buNone/>
              <a:defRPr i="0"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5" indent="0" algn="ctr">
              <a:buNone/>
              <a:defRPr/>
            </a:lvl6pPr>
            <a:lvl7pPr marL="2742630" indent="0" algn="ctr">
              <a:buNone/>
              <a:defRPr/>
            </a:lvl7pPr>
            <a:lvl8pPr marL="3199735" indent="0" algn="ctr">
              <a:buNone/>
              <a:defRPr/>
            </a:lvl8pPr>
            <a:lvl9pPr marL="365684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defTabSz="914210"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defTabSz="914210"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31" name="Picture 7" descr="smlogo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172205"/>
            <a:ext cx="2133600" cy="504825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22980"/>
            <a:ext cx="838200" cy="835025"/>
          </a:xfrm>
          <a:prstGeom prst="rect">
            <a:avLst/>
          </a:prstGeom>
          <a:noFill/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91421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41" name="Picture 17" descr="superDARN_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2738" y="6024568"/>
            <a:ext cx="863600" cy="833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14303" y="112717"/>
            <a:ext cx="2884082" cy="246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914210"/>
            <a:r>
              <a:rPr lang="en-GB" sz="1000" dirty="0" err="1">
                <a:solidFill>
                  <a:srgbClr val="FFFFFF"/>
                </a:solidFill>
              </a:rPr>
              <a:t>SuperDARN</a:t>
            </a:r>
            <a:r>
              <a:rPr lang="en-GB" sz="1000" dirty="0">
                <a:solidFill>
                  <a:srgbClr val="FFFFFF"/>
                </a:solidFill>
              </a:rPr>
              <a:t> Workshop </a:t>
            </a:r>
            <a:r>
              <a:rPr lang="en-GB" sz="1000" dirty="0" smtClean="0">
                <a:solidFill>
                  <a:srgbClr val="FFFFFF"/>
                </a:solidFill>
              </a:rPr>
              <a:t>May 30 – June 3 2011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5pPr>
      <a:lvl6pPr marL="457105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7pPr>
      <a:lvl8pPr marL="1371315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8pPr>
      <a:lvl9pPr marL="182842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Comic Sans MS" pitchFamily="66" charset="0"/>
        </a:defRPr>
      </a:lvl9pPr>
    </p:titleStyle>
    <p:bodyStyle>
      <a:lvl1pPr marL="342828" indent="-34282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i="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1" algn="l" rtl="0" eaLnBrk="0" fontAlgn="base" hangingPunct="0">
        <a:spcBef>
          <a:spcPct val="20000"/>
        </a:spcBef>
        <a:spcAft>
          <a:spcPct val="0"/>
        </a:spcAft>
        <a:buChar char="–"/>
        <a:defRPr sz="2800" i="0">
          <a:solidFill>
            <a:schemeClr val="tx1"/>
          </a:solidFill>
          <a:latin typeface="+mn-lt"/>
        </a:defRPr>
      </a:lvl2pPr>
      <a:lvl3pPr marL="1142763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 i="0">
          <a:solidFill>
            <a:schemeClr val="tx1"/>
          </a:solidFill>
          <a:latin typeface="+mn-lt"/>
        </a:defRPr>
      </a:lvl3pPr>
      <a:lvl4pPr marL="1599867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 i="0">
          <a:solidFill>
            <a:schemeClr val="tx1"/>
          </a:solidFill>
          <a:latin typeface="+mn-lt"/>
        </a:defRPr>
      </a:lvl4pPr>
      <a:lvl5pPr marL="2056973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 i="0">
          <a:solidFill>
            <a:schemeClr val="tx1"/>
          </a:solidFill>
          <a:latin typeface="+mn-lt"/>
        </a:defRPr>
      </a:lvl5pPr>
      <a:lvl6pPr marL="2514077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182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8288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5395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itchFamily="66" charset="0"/>
              </a:rPr>
              <a:t>Magnetopause reconnection rate and cold plasma density: a study using </a:t>
            </a:r>
            <a:r>
              <a:rPr lang="en-GB" b="1" dirty="0" err="1">
                <a:latin typeface="Comic Sans MS" pitchFamily="66" charset="0"/>
              </a:rPr>
              <a:t>SuperDARN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2952328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Mark Lester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, Adrian Grocott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itchFamily="66" charset="0"/>
              </a:rPr>
              <a:t>1,2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, Suzie Imber</a:t>
            </a:r>
            <a:r>
              <a:rPr lang="en-GB" b="1" baseline="30000" dirty="0" smtClean="0">
                <a:latin typeface="Comic Sans MS" pitchFamily="66" charset="0"/>
              </a:rPr>
              <a:t>3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, Steve Milan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, Mick Denton</a:t>
            </a:r>
            <a:r>
              <a:rPr lang="en-GB" b="1" baseline="30000" dirty="0" smtClean="0">
                <a:latin typeface="Comic Sans MS" pitchFamily="66" charset="0"/>
              </a:rPr>
              <a:t>4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and Joe Borovsky</a:t>
            </a:r>
            <a:r>
              <a:rPr lang="en-GB" b="1" baseline="30000" dirty="0" smtClean="0">
                <a:latin typeface="Comic Sans MS" pitchFamily="66" charset="0"/>
              </a:rPr>
              <a:t>5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1. Physics and Astronomy, University of Leicester, Leicester, United Kingdom. </a:t>
            </a:r>
            <a:b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2. Also JSPS Invited Fellow, NIPR, Tokyo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3.  Goddard Space Flight Centre, Greenbelt, MD, United States. </a:t>
            </a:r>
            <a:b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4. Lancaster University, Lancaster, United Kingdom. </a:t>
            </a:r>
            <a:b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mtClean="0">
                <a:solidFill>
                  <a:schemeClr val="tx1"/>
                </a:solidFill>
                <a:latin typeface="Comic Sans MS" pitchFamily="66" charset="0"/>
              </a:rPr>
              <a:t>5.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Los Alamos National Laboratory, Los Alamos, NM, United States.</a:t>
            </a:r>
            <a:endParaRPr lang="en-GB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Superposed Epoch </a:t>
            </a:r>
            <a:r>
              <a:rPr lang="en-GB" sz="2400" dirty="0" err="1" smtClean="0"/>
              <a:t>V</a:t>
            </a:r>
            <a:r>
              <a:rPr lang="en-GB" sz="2400" baseline="-25000" dirty="0" err="1" smtClean="0"/>
              <a:t>pc</a:t>
            </a:r>
            <a:r>
              <a:rPr lang="en-GB" sz="2400" dirty="0" smtClean="0"/>
              <a:t> plus Solar Wind conditions</a:t>
            </a:r>
            <a:endParaRPr lang="en-GB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71600" y="1268760"/>
          <a:ext cx="4162325" cy="5387033"/>
        </p:xfrm>
        <a:graphic>
          <a:graphicData uri="http://schemas.openxmlformats.org/presentationml/2006/ole">
            <p:oleObj spid="_x0000_s17411" name="Acrobat Document" r:id="rId3" imgW="5829300" imgH="754380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198884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V</a:t>
            </a:r>
            <a:r>
              <a:rPr lang="en-GB" baseline="-25000" dirty="0" err="1" smtClean="0">
                <a:solidFill>
                  <a:srgbClr val="FF0000"/>
                </a:solidFill>
              </a:rPr>
              <a:t>pc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4208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vec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8436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int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477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</a:t>
            </a:r>
            <a:r>
              <a:rPr lang="en-GB" baseline="-25000" dirty="0" err="1" smtClean="0">
                <a:solidFill>
                  <a:srgbClr val="FF0000"/>
                </a:solidFill>
              </a:rPr>
              <a:t>x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8517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aseline="-25000" dirty="0" smtClean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3558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</a:t>
            </a:r>
            <a:r>
              <a:rPr lang="en-GB" baseline="-25000" dirty="0" err="1" smtClean="0">
                <a:solidFill>
                  <a:srgbClr val="FF0000"/>
                </a:solidFill>
              </a:rPr>
              <a:t>z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859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p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36392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V</a:t>
            </a:r>
            <a:r>
              <a:rPr lang="en-GB" baseline="-25000" dirty="0" err="1" smtClean="0">
                <a:solidFill>
                  <a:srgbClr val="FF0000"/>
                </a:solidFill>
              </a:rPr>
              <a:t>sw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86798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</a:t>
            </a:r>
            <a:r>
              <a:rPr lang="en-GB" baseline="-25000" dirty="0" err="1" smtClean="0">
                <a:solidFill>
                  <a:srgbClr val="FF0000"/>
                </a:solidFill>
              </a:rPr>
              <a:t>dyn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763688" y="4581128"/>
            <a:ext cx="24482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64088" y="1700808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Here we show a superposed epoch of cross polar cap potential plus IMF and solar wind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The top three panels show the cross polar cap potential, number of vectors and number of intervals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Evidence that IMF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z</a:t>
            </a:r>
            <a:r>
              <a:rPr lang="en-GB" dirty="0" smtClean="0"/>
              <a:t> turns southward over the period of the 4 hours before the plume onset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Also some evidence for reduction in proton number density and consequently dynamic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71600" y="1268760"/>
          <a:ext cx="4151649" cy="5373216"/>
        </p:xfrm>
        <a:graphic>
          <a:graphicData uri="http://schemas.openxmlformats.org/presentationml/2006/ole">
            <p:oleObj spid="_x0000_s29699" name="Acrobat Document" r:id="rId3" imgW="5829300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Superposed Epoch </a:t>
            </a:r>
            <a:r>
              <a:rPr lang="en-GB" sz="2400" dirty="0" err="1" smtClean="0"/>
              <a:t>V</a:t>
            </a:r>
            <a:r>
              <a:rPr lang="en-GB" sz="2400" baseline="-25000" dirty="0" err="1" smtClean="0"/>
              <a:t>pc</a:t>
            </a:r>
            <a:r>
              <a:rPr lang="en-GB" sz="2400" dirty="0" smtClean="0"/>
              <a:t> plus Solar Wind conditions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98884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V</a:t>
            </a:r>
            <a:r>
              <a:rPr lang="en-GB" baseline="-25000" dirty="0" err="1" smtClean="0">
                <a:solidFill>
                  <a:srgbClr val="FF0000"/>
                </a:solidFill>
              </a:rPr>
              <a:t>pc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4208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vec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8436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int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477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</a:t>
            </a:r>
            <a:r>
              <a:rPr lang="en-GB" baseline="-25000" dirty="0" err="1" smtClean="0">
                <a:solidFill>
                  <a:srgbClr val="FF0000"/>
                </a:solidFill>
              </a:rPr>
              <a:t>x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8517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aseline="-25000" dirty="0" smtClean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3558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</a:t>
            </a:r>
            <a:r>
              <a:rPr lang="en-GB" baseline="-25000" dirty="0" err="1" smtClean="0">
                <a:solidFill>
                  <a:srgbClr val="FF0000"/>
                </a:solidFill>
              </a:rPr>
              <a:t>z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859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N</a:t>
            </a:r>
            <a:r>
              <a:rPr lang="en-GB" baseline="-25000" dirty="0" err="1" smtClean="0">
                <a:solidFill>
                  <a:srgbClr val="FF0000"/>
                </a:solidFill>
              </a:rPr>
              <a:t>p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36392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V</a:t>
            </a:r>
            <a:r>
              <a:rPr lang="en-GB" baseline="-25000" dirty="0" err="1" smtClean="0">
                <a:solidFill>
                  <a:srgbClr val="FF0000"/>
                </a:solidFill>
              </a:rPr>
              <a:t>sw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86798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</a:t>
            </a:r>
            <a:r>
              <a:rPr lang="en-GB" baseline="-25000" dirty="0" err="1" smtClean="0">
                <a:solidFill>
                  <a:srgbClr val="FF0000"/>
                </a:solidFill>
              </a:rPr>
              <a:t>dyn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763688" y="4725144"/>
            <a:ext cx="24482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64088" y="1700808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Similar plot to previously but for the 53 events where the number of vectors exceeded 150 in each map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Here IMF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z</a:t>
            </a:r>
            <a:r>
              <a:rPr lang="en-GB" dirty="0" smtClean="0"/>
              <a:t> remains northward over the period of the 4 hours before the plume onset although the magnitude is decreasing towards zero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Note that there are on average of order 25% more vectors at the start compared with the previous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Summary of Results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4114800"/>
          </a:xfrm>
        </p:spPr>
        <p:txBody>
          <a:bodyPr>
            <a:noAutofit/>
          </a:bodyPr>
          <a:lstStyle/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Initial results on velocity data suggest that there is mixed evidence for the plume causing a reduction in the reconnection rate in </a:t>
            </a:r>
            <a:r>
              <a:rPr lang="en-GB" sz="1800" dirty="0" err="1" smtClean="0">
                <a:latin typeface="Comic Sans MS" pitchFamily="66" charset="0"/>
              </a:rPr>
              <a:t>SuperDARN</a:t>
            </a:r>
            <a:r>
              <a:rPr lang="en-GB" sz="1800" dirty="0" smtClean="0">
                <a:latin typeface="Comic Sans MS" pitchFamily="66" charset="0"/>
              </a:rPr>
              <a:t> observations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Superposed epoch study of the cross polar cap potential has identified a clear signature in the data which is that the potential increases in the 4 hours prior to the time of the “plume” onset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Investigation of the IMF and solar wind conditions suggests that the IMF </a:t>
            </a:r>
            <a:r>
              <a:rPr lang="en-GB" sz="1800" dirty="0" err="1" smtClean="0">
                <a:latin typeface="Comic Sans MS" pitchFamily="66" charset="0"/>
              </a:rPr>
              <a:t>Bz</a:t>
            </a:r>
            <a:r>
              <a:rPr lang="en-GB" sz="1800" dirty="0" smtClean="0">
                <a:latin typeface="Comic Sans MS" pitchFamily="66" charset="0"/>
              </a:rPr>
              <a:t> component starts northward and rotates towards southward, becoming southward at about the time of the “plume” onset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More stringent requirement of having more than 150 vectors in all maps reduces </a:t>
            </a:r>
            <a:r>
              <a:rPr lang="en-GB" sz="1800" dirty="0" smtClean="0">
                <a:latin typeface="Comic Sans MS" pitchFamily="66" charset="0"/>
              </a:rPr>
              <a:t>the number </a:t>
            </a:r>
            <a:r>
              <a:rPr lang="en-GB" sz="1800" dirty="0" smtClean="0">
                <a:latin typeface="Comic Sans MS" pitchFamily="66" charset="0"/>
              </a:rPr>
              <a:t>of intervals from 360 to 53 but the increase in potential prior to plume onset remains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Maximum value of potential now about 1 hour after plume onset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sz="1800" dirty="0" smtClean="0">
                <a:latin typeface="Comic Sans MS" pitchFamily="66" charset="0"/>
              </a:rPr>
              <a:t>IMF </a:t>
            </a:r>
            <a:r>
              <a:rPr lang="en-GB" sz="1800" dirty="0" err="1" smtClean="0">
                <a:latin typeface="Comic Sans MS" pitchFamily="66" charset="0"/>
              </a:rPr>
              <a:t>Bz</a:t>
            </a:r>
            <a:r>
              <a:rPr lang="en-GB" sz="1800" dirty="0" smtClean="0">
                <a:latin typeface="Comic Sans MS" pitchFamily="66" charset="0"/>
              </a:rPr>
              <a:t> remains northward during this interval only becoming approximately zero after “plume” onset</a:t>
            </a:r>
            <a:endParaRPr lang="en-GB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683568" y="1411352"/>
          <a:ext cx="3378750" cy="5040560"/>
        </p:xfrm>
        <a:graphic>
          <a:graphicData uri="http://schemas.openxmlformats.org/presentationml/2006/ole">
            <p:oleObj spid="_x0000_s30722" name="Acrobat Document" r:id="rId3" imgW="4438530" imgH="6619695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1760" y="609187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Grebowsky</a:t>
            </a:r>
            <a:r>
              <a:rPr lang="en-GB" dirty="0" smtClean="0">
                <a:solidFill>
                  <a:srgbClr val="FF0000"/>
                </a:solidFill>
              </a:rPr>
              <a:t>, 1970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412776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Formation of the plasma plume is related to the movement of the </a:t>
            </a:r>
            <a:r>
              <a:rPr lang="en-GB" dirty="0" err="1" smtClean="0"/>
              <a:t>plasmapause</a:t>
            </a:r>
            <a:endParaRPr lang="en-GB" dirty="0" smtClean="0"/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As convection electric field increases the boundary between plasma co-rotating and </a:t>
            </a:r>
            <a:r>
              <a:rPr lang="en-GB" dirty="0" err="1" smtClean="0"/>
              <a:t>convecting</a:t>
            </a:r>
            <a:r>
              <a:rPr lang="en-GB" dirty="0" smtClean="0"/>
              <a:t> moves earthward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Result is that previously co-rotating plasma becomes entrained in convection flow which moves towards the magnetopause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We see the increase in the convection electric field (essentially cross polar cap potential)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560" y="1484784"/>
            <a:ext cx="3811960" cy="4680520"/>
          </a:xfrm>
        </p:spPr>
        <p:txBody>
          <a:bodyPr>
            <a:normAutofit fontScale="55000" lnSpcReduction="20000"/>
          </a:bodyPr>
          <a:lstStyle/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However, the question is whether the plasma is a cause of the reduction in the reconnection rate (cross polar cap potential)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Statistically the mean values at plume on time are different from the minimum value prior to the plume onset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Compare the cross polar potential measurements with a random selection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Use the same set of criteria and maps from the same UT distribution of plume onset times 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Find that the major difference is before the plume on time</a:t>
            </a:r>
          </a:p>
        </p:txBody>
      </p:sp>
      <p:graphicFrame>
        <p:nvGraphicFramePr>
          <p:cNvPr id="32771" name="Content Placeholder 3"/>
          <p:cNvGraphicFramePr>
            <a:graphicFrameLocks noChangeAspect="1"/>
          </p:cNvGraphicFramePr>
          <p:nvPr/>
        </p:nvGraphicFramePr>
        <p:xfrm>
          <a:off x="179512" y="1700808"/>
          <a:ext cx="5042142" cy="3895967"/>
        </p:xfrm>
        <a:graphic>
          <a:graphicData uri="http://schemas.openxmlformats.org/presentationml/2006/ole">
            <p:oleObj spid="_x0000_s32771" name="Acrobat Document" r:id="rId3" imgW="7543800" imgH="5829300" progId="AcroExch.Document.7">
              <p:embed/>
            </p:oleObj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899592" y="4509120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39752" y="3140968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1556792"/>
          <a:ext cx="5364610" cy="4162065"/>
        </p:xfrm>
        <a:graphic>
          <a:graphicData uri="http://schemas.openxmlformats.org/presentationml/2006/ole">
            <p:oleObj spid="_x0000_s32772" name="Acrobat Document" r:id="rId4" imgW="8677260" imgH="673399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The cross polar cap </a:t>
            </a:r>
            <a:r>
              <a:rPr lang="en-GB" dirty="0" err="1" smtClean="0"/>
              <a:t>potentia</a:t>
            </a:r>
            <a:r>
              <a:rPr lang="en-GB" dirty="0" smtClean="0"/>
              <a:t>,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pc</a:t>
            </a:r>
            <a:r>
              <a:rPr lang="en-GB" dirty="0" err="1" smtClean="0"/>
              <a:t>,l</a:t>
            </a:r>
            <a:r>
              <a:rPr lang="en-GB" dirty="0" smtClean="0"/>
              <a:t> appears to increase in the 4 hours prior to the plume onset time after which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pc</a:t>
            </a:r>
            <a:r>
              <a:rPr lang="en-GB" dirty="0" smtClean="0"/>
              <a:t> becomes more or less constant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Statistically there is a difference between the cross polar cap potential at the </a:t>
            </a:r>
            <a:r>
              <a:rPr lang="en-GB" dirty="0" err="1" smtClean="0"/>
              <a:t>onste</a:t>
            </a:r>
            <a:r>
              <a:rPr lang="en-GB" dirty="0" smtClean="0"/>
              <a:t> time and the minimum value before the onset time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Note that a random selection of events leads to an approximately constant value of cross polar cap potential similar to that at the onset time and after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Conclude that it is not the period after plume onset time that is unusual but the period beforehand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Propose that in fact the plume onset does not cause a reduction in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pc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66816"/>
            <a:ext cx="3690950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142984"/>
            <a:ext cx="4114800" cy="5715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Localisation of plume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472" y="1267430"/>
            <a:ext cx="4243390" cy="4114800"/>
          </a:xfrm>
        </p:spPr>
        <p:txBody>
          <a:bodyPr/>
          <a:lstStyle/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err="1" smtClean="0"/>
              <a:t>Borovsky</a:t>
            </a:r>
            <a:r>
              <a:rPr lang="en-GB" sz="2000" dirty="0" smtClean="0"/>
              <a:t> et al. (2008) demonstrated possible reduction in reconnection rate at dayside magnetopause due to a plume in a simulation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However, this simulation also shows that the reconnection rate at earlier and local times would increase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Where the plume occurs at the magnetopause is therefore critical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Difference in location from event to event will smooth of the </a:t>
            </a:r>
            <a:r>
              <a:rPr lang="en-GB" sz="2000" dirty="0" err="1" smtClean="0"/>
              <a:t>ionospheric</a:t>
            </a:r>
            <a:r>
              <a:rPr lang="en-GB" sz="2000" dirty="0" smtClean="0"/>
              <a:t> flows</a:t>
            </a:r>
          </a:p>
          <a:p>
            <a:endParaRPr lang="en-GB" sz="2000" dirty="0"/>
          </a:p>
        </p:txBody>
      </p:sp>
      <p:sp>
        <p:nvSpPr>
          <p:cNvPr id="6" name="Explosion 2 5"/>
          <p:cNvSpPr/>
          <p:nvPr/>
        </p:nvSpPr>
        <p:spPr bwMode="auto">
          <a:xfrm>
            <a:off x="6643702" y="2357430"/>
            <a:ext cx="342896" cy="414334"/>
          </a:xfrm>
          <a:prstGeom prst="irregularSeal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xplosion 2 8"/>
          <p:cNvSpPr/>
          <p:nvPr/>
        </p:nvSpPr>
        <p:spPr bwMode="auto">
          <a:xfrm>
            <a:off x="7072330" y="2357430"/>
            <a:ext cx="342896" cy="414334"/>
          </a:xfrm>
          <a:prstGeom prst="irregularSeal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xplosion 2 9"/>
          <p:cNvSpPr/>
          <p:nvPr/>
        </p:nvSpPr>
        <p:spPr bwMode="auto">
          <a:xfrm>
            <a:off x="6072198" y="2500306"/>
            <a:ext cx="342896" cy="414334"/>
          </a:xfrm>
          <a:prstGeom prst="irregularSeal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66816"/>
            <a:ext cx="3690950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142984"/>
            <a:ext cx="4114800" cy="5715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472" y="1267430"/>
            <a:ext cx="4243390" cy="475385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Last year I talked about an analysis of </a:t>
            </a:r>
            <a:r>
              <a:rPr lang="en-GB" sz="2000" dirty="0" err="1" smtClean="0"/>
              <a:t>SuperDARN</a:t>
            </a:r>
            <a:r>
              <a:rPr lang="en-GB" sz="2000" dirty="0" smtClean="0"/>
              <a:t> data during so-called drainage plumes.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err="1" smtClean="0"/>
              <a:t>Borovsky</a:t>
            </a:r>
            <a:r>
              <a:rPr lang="en-GB" sz="2000" dirty="0" smtClean="0"/>
              <a:t> and Denton (2006) demonstrated that based on AE the occurrence of cold plasma at geosynchronous was related with lower values of AE for given </a:t>
            </a:r>
            <a:r>
              <a:rPr lang="en-GB" sz="2000" dirty="0" err="1" smtClean="0"/>
              <a:t>Kp</a:t>
            </a:r>
            <a:r>
              <a:rPr lang="en-GB" sz="2000" dirty="0" smtClean="0"/>
              <a:t> levels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Proposed that the reason for this was the reduction in reconnection rate at the magnetopause</a:t>
            </a:r>
          </a:p>
          <a:p>
            <a:pPr lvl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000" dirty="0" smtClean="0"/>
              <a:t>The cause of the reconnection rate reduction was the extension of the drainage plume to magnetopause reconnection site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6100778" cy="2957522"/>
          </a:xfrm>
        </p:spPr>
        <p:txBody>
          <a:bodyPr/>
          <a:lstStyle/>
          <a:p>
            <a:pPr lvl="8">
              <a:lnSpc>
                <a:spcPct val="90000"/>
              </a:lnSpc>
            </a:pPr>
            <a:r>
              <a:rPr lang="en-GB" sz="1200" i="1" dirty="0">
                <a:solidFill>
                  <a:schemeClr val="bg1"/>
                </a:solidFill>
                <a:latin typeface="Comic Sans MS" pitchFamily="66" charset="0"/>
              </a:rPr>
              <a:t>Impact of </a:t>
            </a:r>
            <a:r>
              <a:rPr lang="en-GB" sz="1200" i="1" dirty="0" smtClean="0">
                <a:solidFill>
                  <a:schemeClr val="bg1"/>
                </a:solidFill>
                <a:latin typeface="Comic Sans MS" pitchFamily="66" charset="0"/>
              </a:rPr>
              <a:t>drainage</a:t>
            </a:r>
            <a:endParaRPr lang="en-GB" sz="1200" i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400" dirty="0">
                <a:latin typeface="Comic Sans MS" pitchFamily="66" charset="0"/>
              </a:rPr>
              <a:t>For periods of </a:t>
            </a:r>
            <a:r>
              <a:rPr lang="en-GB" sz="2400" dirty="0" smtClean="0">
                <a:latin typeface="Comic Sans MS" pitchFamily="66" charset="0"/>
              </a:rPr>
              <a:t>overall high magnetic activity (i.e. higher values of </a:t>
            </a:r>
            <a:r>
              <a:rPr lang="en-GB" sz="2400" dirty="0" err="1" smtClean="0">
                <a:latin typeface="Comic Sans MS" pitchFamily="66" charset="0"/>
              </a:rPr>
              <a:t>Kp</a:t>
            </a:r>
            <a:r>
              <a:rPr lang="en-GB" sz="2400" dirty="0" smtClean="0">
                <a:latin typeface="Comic Sans MS" pitchFamily="66" charset="0"/>
              </a:rPr>
              <a:t>) </a:t>
            </a:r>
            <a:r>
              <a:rPr lang="en-GB" sz="2400" dirty="0">
                <a:latin typeface="Comic Sans MS" pitchFamily="66" charset="0"/>
              </a:rPr>
              <a:t>the AE value appears to be lower when high cold plasma density present at geosynchronous </a:t>
            </a:r>
            <a:r>
              <a:rPr lang="en-GB" sz="2400" dirty="0" smtClean="0">
                <a:latin typeface="Comic Sans MS" pitchFamily="66" charset="0"/>
              </a:rPr>
              <a:t>orbit (Figure 2)</a:t>
            </a:r>
            <a:endParaRPr lang="en-GB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400" dirty="0">
                <a:latin typeface="Comic Sans MS" pitchFamily="66" charset="0"/>
              </a:rPr>
              <a:t>Implication is that the cold plasma at the sub-solar magnetopause reduces the reconnection rate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sz="2400" dirty="0">
                <a:latin typeface="Comic Sans MS" pitchFamily="66" charset="0"/>
              </a:rPr>
              <a:t>Reconnection rate is related to the local plasma density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265863" y="0"/>
            <a:ext cx="2878137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59563" y="0"/>
            <a:ext cx="2159000" cy="6705600"/>
            <a:chOff x="4159" y="96"/>
            <a:chExt cx="1601" cy="4224"/>
          </a:xfrm>
        </p:grpSpPr>
        <p:pic>
          <p:nvPicPr>
            <p:cNvPr id="3078" name="Picture 6" descr="vBz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9" y="2803"/>
              <a:ext cx="1601" cy="1517"/>
            </a:xfrm>
            <a:prstGeom prst="rect">
              <a:avLst/>
            </a:prstGeom>
            <a:noFill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159" y="96"/>
              <a:ext cx="1595" cy="2880"/>
              <a:chOff x="4159" y="96"/>
              <a:chExt cx="1595" cy="2880"/>
            </a:xfrm>
          </p:grpSpPr>
          <p:pic>
            <p:nvPicPr>
              <p:cNvPr id="3080" name="Picture 8" descr="vBz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59" y="1462"/>
                <a:ext cx="1595" cy="1514"/>
              </a:xfrm>
              <a:prstGeom prst="rect">
                <a:avLst/>
              </a:prstGeom>
              <a:noFill/>
            </p:spPr>
          </p:pic>
          <p:pic>
            <p:nvPicPr>
              <p:cNvPr id="3081" name="Picture 9" descr="vBz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59" y="96"/>
                <a:ext cx="1595" cy="143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4868863"/>
            <a:ext cx="6227763" cy="198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5084763"/>
            <a:ext cx="6172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latin typeface="Comic Sans MS" pitchFamily="66" charset="0"/>
                <a:ea typeface="ＭＳ Ｐゴシック" pitchFamily="-16" charset="-128"/>
              </a:rPr>
              <a:t>For two non-</a:t>
            </a:r>
            <a:r>
              <a:rPr lang="en-US" sz="1600" b="1" dirty="0" err="1">
                <a:latin typeface="Comic Sans MS" pitchFamily="66" charset="0"/>
                <a:ea typeface="ＭＳ Ｐゴシック" pitchFamily="-16" charset="-128"/>
              </a:rPr>
              <a:t>indentical</a:t>
            </a:r>
            <a:r>
              <a:rPr lang="en-US" sz="1600" b="1" dirty="0">
                <a:latin typeface="Comic Sans MS" pitchFamily="66" charset="0"/>
                <a:ea typeface="ＭＳ Ｐゴシック" pitchFamily="-16" charset="-128"/>
              </a:rPr>
              <a:t> plasmas (“1” and “2”), the rate is:</a:t>
            </a:r>
            <a:br>
              <a:rPr lang="en-US" sz="1600" b="1" dirty="0">
                <a:latin typeface="Comic Sans MS" pitchFamily="66" charset="0"/>
                <a:ea typeface="ＭＳ Ｐゴシック" pitchFamily="-16" charset="-128"/>
              </a:rPr>
            </a:br>
            <a:r>
              <a:rPr lang="en-US" sz="1600" b="1" dirty="0">
                <a:latin typeface="Comic Sans MS" pitchFamily="66" charset="0"/>
                <a:ea typeface="ＭＳ Ｐゴシック" pitchFamily="-16" charset="-128"/>
              </a:rPr>
              <a:t/>
            </a:r>
            <a:br>
              <a:rPr lang="en-US" sz="1600" b="1" dirty="0">
                <a:latin typeface="Comic Sans MS" pitchFamily="66" charset="0"/>
                <a:ea typeface="ＭＳ Ｐゴシック" pitchFamily="-16" charset="-128"/>
              </a:rPr>
            </a:b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R=  0.1 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</a:t>
            </a:r>
            <a:r>
              <a:rPr lang="en-US" sz="1600" b="1" baseline="30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3/2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2</a:t>
            </a:r>
            <a:r>
              <a:rPr lang="en-US" sz="1600" b="1" baseline="30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3/2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 / [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  <a:sym typeface="Symbol" pitchFamily="18" charset="2"/>
              </a:rPr>
              <a:t>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o</a:t>
            </a:r>
            <a:r>
              <a:rPr lang="en-US" sz="1600" b="1" baseline="30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1/2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 (B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+B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)</a:t>
            </a:r>
            <a:r>
              <a:rPr lang="en-US" sz="1600" b="1" baseline="30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1/2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 (B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  <a:sym typeface="Symbol" pitchFamily="18" charset="2"/>
              </a:rPr>
              <a:t>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+B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  <a:sym typeface="Symbol" pitchFamily="18" charset="2"/>
              </a:rPr>
              <a:t></a:t>
            </a:r>
            <a:r>
              <a:rPr lang="en-US" sz="1600" b="1" baseline="-25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)</a:t>
            </a:r>
            <a:r>
              <a:rPr lang="en-US" sz="1600" b="1" baseline="30000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1/2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  [</a:t>
            </a:r>
            <a:r>
              <a:rPr lang="en-US" sz="1600" b="1" i="1" dirty="0" err="1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Cassak</a:t>
            </a:r>
            <a:r>
              <a:rPr lang="en-US" sz="1600" b="1" i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 and Shay, 2007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  <a:ea typeface="ＭＳ Ｐゴシック" pitchFamily="-16" charset="-128"/>
              </a:rPr>
              <a:t>]</a:t>
            </a:r>
          </a:p>
          <a:p>
            <a:pPr algn="r"/>
            <a:endParaRPr lang="en-US" sz="1600" b="1" dirty="0">
              <a:solidFill>
                <a:srgbClr val="990000"/>
              </a:solidFill>
              <a:latin typeface="Comic Sans MS" pitchFamily="66" charset="0"/>
              <a:ea typeface="ＭＳ Ｐゴシック" pitchFamily="-16" charset="-128"/>
            </a:endParaRPr>
          </a:p>
          <a:p>
            <a:r>
              <a:rPr lang="en-US" sz="1600" b="1" dirty="0">
                <a:latin typeface="Comic Sans MS" pitchFamily="66" charset="0"/>
                <a:ea typeface="ＭＳ Ｐゴシック" pitchFamily="-16" charset="-128"/>
              </a:rPr>
              <a:t>(</a:t>
            </a:r>
            <a:r>
              <a:rPr lang="en-US" sz="1600" b="1" dirty="0" err="1">
                <a:latin typeface="Comic Sans MS" pitchFamily="66" charset="0"/>
                <a:ea typeface="ＭＳ Ｐゴシック" pitchFamily="-16" charset="-128"/>
              </a:rPr>
              <a:t>Modelling</a:t>
            </a:r>
            <a:r>
              <a:rPr lang="en-US" sz="1600" b="1" dirty="0">
                <a:latin typeface="Comic Sans MS" pitchFamily="66" charset="0"/>
                <a:ea typeface="ＭＳ Ｐゴシック" pitchFamily="-16" charset="-128"/>
              </a:rPr>
              <a:t> with BATS-R-US shows same effect)</a:t>
            </a:r>
            <a:endParaRPr lang="en-GB" sz="1600" b="1" dirty="0">
              <a:latin typeface="Comic Sans MS" pitchFamily="66" charset="0"/>
              <a:ea typeface="ＭＳ Ｐゴシック" pitchFamily="-16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56325" y="6521450"/>
            <a:ext cx="277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i="1">
                <a:latin typeface="Comic Sans MS" pitchFamily="66" charset="0"/>
              </a:rPr>
              <a:t>Borovsky and Denton,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1406" y="1071546"/>
            <a:ext cx="4286280" cy="53578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1071546"/>
            <a:ext cx="382508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We worked with the </a:t>
            </a:r>
            <a:r>
              <a:rPr lang="en-GB" dirty="0" err="1" smtClean="0"/>
              <a:t>statistcs</a:t>
            </a:r>
            <a:r>
              <a:rPr lang="en-GB" dirty="0" smtClean="0"/>
              <a:t> data base of </a:t>
            </a:r>
            <a:r>
              <a:rPr lang="en-GB" dirty="0" err="1" smtClean="0"/>
              <a:t>ionospheric</a:t>
            </a:r>
            <a:r>
              <a:rPr lang="en-GB" dirty="0" smtClean="0"/>
              <a:t> convection created by Adrian </a:t>
            </a:r>
            <a:r>
              <a:rPr lang="en-GB" dirty="0" err="1" smtClean="0"/>
              <a:t>Grocott</a:t>
            </a:r>
            <a:r>
              <a:rPr lang="en-GB" dirty="0" smtClean="0"/>
              <a:t> 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Study is based on the same data used by </a:t>
            </a:r>
            <a:r>
              <a:rPr lang="en-GB" dirty="0" err="1" smtClean="0"/>
              <a:t>Borovsky</a:t>
            </a:r>
            <a:r>
              <a:rPr lang="en-GB" dirty="0" smtClean="0"/>
              <a:t> and Denton to identify the cold plasma enhancements at geosynchronous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The bottom line at the time of last year’s meeting is that the evidence is somewhat mixed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For statistics Bin 28 there is evidence for a reduction in the northward flow near noon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But equally this is complemented by an increase in Bin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694" y="710960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Northward velocity, High </a:t>
            </a:r>
            <a:r>
              <a:rPr lang="en-GB" dirty="0" err="1" smtClean="0"/>
              <a:t>Kp</a:t>
            </a:r>
            <a:endParaRPr lang="en-GB" dirty="0" smtClean="0"/>
          </a:p>
        </p:txBody>
      </p:sp>
      <p:pic>
        <p:nvPicPr>
          <p:cNvPr id="7" name="Content Placeholder 3" descr="plume_vn_30w_hig-k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578" y="1255366"/>
            <a:ext cx="3886532" cy="5031154"/>
          </a:xfrm>
        </p:spPr>
      </p:pic>
      <p:sp>
        <p:nvSpPr>
          <p:cNvPr id="9" name="Rectangle 8"/>
          <p:cNvSpPr/>
          <p:nvPr/>
        </p:nvSpPr>
        <p:spPr bwMode="auto">
          <a:xfrm>
            <a:off x="1643042" y="3429000"/>
            <a:ext cx="1143008" cy="11430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86050" y="2285992"/>
            <a:ext cx="1143008" cy="11430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rovsky_et_al_JGR_2008_Fig_14_enh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539878" cy="5858250"/>
          </a:xfrm>
        </p:spPr>
      </p:pic>
      <p:sp>
        <p:nvSpPr>
          <p:cNvPr id="7" name="TextBox 6"/>
          <p:cNvSpPr txBox="1"/>
          <p:nvPr/>
        </p:nvSpPr>
        <p:spPr>
          <a:xfrm>
            <a:off x="1285852" y="6407371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from </a:t>
            </a:r>
            <a:r>
              <a:rPr lang="en-GB" sz="1400" dirty="0" err="1" smtClean="0">
                <a:solidFill>
                  <a:srgbClr val="FF0000"/>
                </a:solidFill>
              </a:rPr>
              <a:t>Borovsky</a:t>
            </a:r>
            <a:r>
              <a:rPr lang="en-GB" sz="1400" dirty="0" smtClean="0">
                <a:solidFill>
                  <a:srgbClr val="FF0000"/>
                </a:solidFill>
              </a:rPr>
              <a:t> et al., 2008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84" y="993088"/>
            <a:ext cx="4357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Simulation by </a:t>
            </a:r>
            <a:r>
              <a:rPr lang="en-GB" dirty="0" err="1" smtClean="0"/>
              <a:t>Borovsky</a:t>
            </a:r>
            <a:r>
              <a:rPr lang="en-GB" dirty="0" smtClean="0"/>
              <a:t> et al., 2008 indicates the existence of a reduced reconnection rate in localised region of the cold plasma density plume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Reconnection rate decreases as the cold density increases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Note also that as the reconnection rate decreases through the simulation near the density plume, it also increases larger and smaller GSM Y</a:t>
            </a:r>
          </a:p>
          <a:p>
            <a:pPr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en-GB" dirty="0" smtClean="0"/>
              <a:t> Consequently expect that the flows driven under these circumstances would be locally reduced at footprint of plume but increased at earlier and later local times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828800"/>
            <a:ext cx="4390256" cy="4114800"/>
          </a:xfrm>
        </p:spPr>
        <p:txBody>
          <a:bodyPr>
            <a:normAutofit fontScale="55000" lnSpcReduction="20000"/>
          </a:bodyPr>
          <a:lstStyle/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This time we have concentrated on the cross polar cap potential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We have selected events by requiring 4 hours of continuous non-plume activity followed by at least 4 hours continuous plume observations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Resulted in 360 events being selected from the interval 2000 - 2005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Conducted a superposed epoch analysis on the cross polar cap potential for the full 8 hours</a:t>
            </a:r>
          </a:p>
          <a:p>
            <a:pPr>
              <a:buSzPct val="140000"/>
              <a:buFont typeface="Wingdings" pitchFamily="2" charset="2"/>
              <a:buChar char="Ø"/>
            </a:pPr>
            <a:r>
              <a:rPr lang="en-GB" dirty="0" smtClean="0"/>
              <a:t>Set the initial selection criterion for individual maps during the 360 intervals to have more than 150 vectors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916832"/>
            <a:ext cx="3995936" cy="381642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piccy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988840"/>
            <a:ext cx="491177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Superposed Epoch Polar Cap Potential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475656" y="1412776"/>
          <a:ext cx="6229300" cy="4813465"/>
        </p:xfrm>
        <a:graphic>
          <a:graphicData uri="http://schemas.openxmlformats.org/presentationml/2006/ole">
            <p:oleObj spid="_x0000_s14338" name="Acrobat Document" r:id="rId3" imgW="7543800" imgH="582930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5040" y="1484784"/>
            <a:ext cx="454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Maps with greater than 150 vectors only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75656" y="1412776"/>
          <a:ext cx="6243517" cy="4824536"/>
        </p:xfrm>
        <a:graphic>
          <a:graphicData uri="http://schemas.openxmlformats.org/presentationml/2006/ole">
            <p:oleObj spid="_x0000_s14339" name="Acrobat Document" r:id="rId4" imgW="7543800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Superposed Epoch Polar Cap Potential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03648" y="1340768"/>
          <a:ext cx="6292180" cy="4862139"/>
        </p:xfrm>
        <a:graphic>
          <a:graphicData uri="http://schemas.openxmlformats.org/presentationml/2006/ole">
            <p:oleObj spid="_x0000_s15364" name="Acrobat Document" r:id="rId3" imgW="7543800" imgH="582930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148478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Intervals when there were less than 150 vectors at minimum number of vectors have been removed (~ -3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Superposed Epoch Polar Cap Potential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59632" y="1412776"/>
          <a:ext cx="6220172" cy="4806497"/>
        </p:xfrm>
        <a:graphic>
          <a:graphicData uri="http://schemas.openxmlformats.org/presentationml/2006/ole">
            <p:oleObj spid="_x0000_s16387" name="Acrobat Document" r:id="rId3" imgW="7543800" imgH="582930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Intervals when there were more than 150 vectors at all times – 53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D9411D"/>
      </a:accent1>
      <a:accent2>
        <a:srgbClr val="FFCC00"/>
      </a:accent2>
      <a:accent3>
        <a:srgbClr val="AAAAB8"/>
      </a:accent3>
      <a:accent4>
        <a:srgbClr val="DADADA"/>
      </a:accent4>
      <a:accent5>
        <a:srgbClr val="E9B0AB"/>
      </a:accent5>
      <a:accent6>
        <a:srgbClr val="E7B900"/>
      </a:accent6>
      <a:hlink>
        <a:srgbClr val="3366CC"/>
      </a:hlink>
      <a:folHlink>
        <a:srgbClr val="B2B2B2"/>
      </a:folHlink>
    </a:clrScheme>
    <a:fontScheme name="Blan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1163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Blank</vt:lpstr>
      <vt:lpstr>Acrobat Document</vt:lpstr>
      <vt:lpstr>Adobe Acrobat Document</vt:lpstr>
      <vt:lpstr>Magnetopause reconnection rate and cold plasma density: a study using SuperDARN </vt:lpstr>
      <vt:lpstr>Introduction</vt:lpstr>
      <vt:lpstr>Slide 3</vt:lpstr>
      <vt:lpstr>Slide 4</vt:lpstr>
      <vt:lpstr>Slide 5</vt:lpstr>
      <vt:lpstr>New analysis</vt:lpstr>
      <vt:lpstr>Superposed Epoch Polar Cap Potential</vt:lpstr>
      <vt:lpstr>Superposed Epoch Polar Cap Potential</vt:lpstr>
      <vt:lpstr>Superposed Epoch Polar Cap Potential</vt:lpstr>
      <vt:lpstr>Superposed Epoch Vpc plus Solar Wind conditions</vt:lpstr>
      <vt:lpstr>Superposed Epoch Vpc plus Solar Wind conditions</vt:lpstr>
      <vt:lpstr>Summary of Results</vt:lpstr>
      <vt:lpstr>Discussion</vt:lpstr>
      <vt:lpstr>Discussion</vt:lpstr>
      <vt:lpstr>Conclusions</vt:lpstr>
      <vt:lpstr>Localisation of plume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Magnetopause reconnection rate and cold plasma density: a study using SuperDARN</dc:title>
  <dc:creator>Mark Lester</dc:creator>
  <cp:lastModifiedBy>Mark Lester</cp:lastModifiedBy>
  <cp:revision>107</cp:revision>
  <dcterms:created xsi:type="dcterms:W3CDTF">2009-12-11T11:29:17Z</dcterms:created>
  <dcterms:modified xsi:type="dcterms:W3CDTF">2011-06-02T13:58:33Z</dcterms:modified>
</cp:coreProperties>
</file>